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Inter" panose="02000503000000020004" pitchFamily="34" charset="0"/>
      <p:bold r:id="rId18"/>
    </p:embeddedFont>
    <p:embeddedFont>
      <p:font typeface="Inter" panose="02000503000000020004" pitchFamily="34" charset="-122"/>
      <p:bold r:id="rId19"/>
    </p:embeddedFont>
    <p:embeddedFont>
      <p:font typeface="Inter" panose="02000503000000020004" pitchFamily="34" charset="-12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image" Target="../media/image16.svg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8" Type="http://schemas.openxmlformats.org/officeDocument/2006/relationships/notesSlide" Target="../notesSlides/notesSlide5.xml"/><Relationship Id="rId27" Type="http://schemas.openxmlformats.org/officeDocument/2006/relationships/slideLayout" Target="../slideLayouts/slideLayout6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svg"/><Relationship Id="rId8" Type="http://schemas.openxmlformats.org/officeDocument/2006/relationships/image" Target="../media/image27.png"/><Relationship Id="rId7" Type="http://schemas.openxmlformats.org/officeDocument/2006/relationships/image" Target="../media/image26.svg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6269"/>
            <a:ext cx="7556421" cy="19538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HealthBooker: Revolutionizing Patient Booking &amp; Health Management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80190" y="3883581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Presented by: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424363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Jamshaid Ahmad - BSSE23015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811316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Muhammad Sher - BSSE23023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352098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Instructors: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892879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Sir Zunnurain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6279833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Sir Umair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2846903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 / SCREENSHOTS</a:t>
            </a:r>
            <a:endParaRPr lang="en-US" sz="2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796925"/>
            <a:ext cx="5147945" cy="18903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882265"/>
            <a:ext cx="5140325" cy="192722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5007610"/>
            <a:ext cx="5139055" cy="1934845"/>
          </a:xfrm>
          <a:prstGeom prst="rect">
            <a:avLst/>
          </a:prstGeom>
          <a:ln w="22225">
            <a:solidFill>
              <a:schemeClr val="tx2">
                <a:lumMod val="50000"/>
              </a:schemeClr>
            </a:solidFill>
          </a:ln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20" y="126365"/>
            <a:ext cx="5241925" cy="207772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460" y="1792605"/>
            <a:ext cx="5149215" cy="1910715"/>
          </a:xfrm>
          <a:prstGeom prst="rect">
            <a:avLst/>
          </a:prstGeom>
          <a:ln w="25400">
            <a:solidFill>
              <a:schemeClr val="tx2">
                <a:lumMod val="50000"/>
              </a:schemeClr>
            </a:solidFill>
          </a:ln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020" y="3338195"/>
            <a:ext cx="5234305" cy="16694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020" y="5551805"/>
            <a:ext cx="5241925" cy="222504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396835" y="25790843"/>
            <a:ext cx="2604968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1460" y="4371975"/>
            <a:ext cx="5242560" cy="17373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/>
            </a:solidFill>
            <a:prstDash val="solid"/>
          </a:ln>
        </p:spPr>
      </p:pic>
      <p:sp>
        <p:nvSpPr>
          <p:cNvPr id="12" name="Oval 11"/>
          <p:cNvSpPr/>
          <p:nvPr/>
        </p:nvSpPr>
        <p:spPr>
          <a:xfrm>
            <a:off x="7610475" y="4114800"/>
            <a:ext cx="542290" cy="5181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800" b="1"/>
              <a:t>7</a:t>
            </a:r>
            <a:endParaRPr lang="en-US" altLang="en-GB" sz="2800" b="1"/>
          </a:p>
        </p:txBody>
      </p:sp>
      <p:sp>
        <p:nvSpPr>
          <p:cNvPr id="13" name="Oval 12"/>
          <p:cNvSpPr/>
          <p:nvPr/>
        </p:nvSpPr>
        <p:spPr>
          <a:xfrm>
            <a:off x="276225" y="2820035"/>
            <a:ext cx="542290" cy="5181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800" b="1"/>
              <a:t>2</a:t>
            </a:r>
            <a:endParaRPr lang="en-US" altLang="en-GB" sz="2800" b="1"/>
          </a:p>
        </p:txBody>
      </p:sp>
      <p:sp>
        <p:nvSpPr>
          <p:cNvPr id="14" name="Oval 13"/>
          <p:cNvSpPr/>
          <p:nvPr/>
        </p:nvSpPr>
        <p:spPr>
          <a:xfrm>
            <a:off x="276225" y="4834890"/>
            <a:ext cx="542290" cy="5181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800" b="1"/>
              <a:t>3</a:t>
            </a:r>
            <a:endParaRPr lang="en-US" altLang="en-GB" sz="2800" b="1"/>
          </a:p>
        </p:txBody>
      </p:sp>
      <p:sp>
        <p:nvSpPr>
          <p:cNvPr id="15" name="Oval 14"/>
          <p:cNvSpPr/>
          <p:nvPr/>
        </p:nvSpPr>
        <p:spPr>
          <a:xfrm>
            <a:off x="5649595" y="0"/>
            <a:ext cx="542290" cy="5181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800" b="1"/>
              <a:t>4</a:t>
            </a:r>
            <a:endParaRPr lang="en-US" altLang="en-GB" sz="2800" b="1"/>
          </a:p>
        </p:txBody>
      </p:sp>
      <p:sp>
        <p:nvSpPr>
          <p:cNvPr id="16" name="Oval 15"/>
          <p:cNvSpPr/>
          <p:nvPr/>
        </p:nvSpPr>
        <p:spPr>
          <a:xfrm>
            <a:off x="7610475" y="1569085"/>
            <a:ext cx="542290" cy="5181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800" b="1"/>
              <a:t>5</a:t>
            </a:r>
            <a:endParaRPr lang="en-US" altLang="en-GB" sz="2800" b="1"/>
          </a:p>
        </p:txBody>
      </p:sp>
      <p:sp>
        <p:nvSpPr>
          <p:cNvPr id="17" name="Oval 16"/>
          <p:cNvSpPr/>
          <p:nvPr/>
        </p:nvSpPr>
        <p:spPr>
          <a:xfrm>
            <a:off x="5649595" y="3185160"/>
            <a:ext cx="542290" cy="5181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800" b="1"/>
              <a:t>6</a:t>
            </a:r>
            <a:endParaRPr lang="en-US" altLang="en-GB" sz="2800" b="1"/>
          </a:p>
        </p:txBody>
      </p:sp>
      <p:sp>
        <p:nvSpPr>
          <p:cNvPr id="18" name="Oval 17"/>
          <p:cNvSpPr/>
          <p:nvPr/>
        </p:nvSpPr>
        <p:spPr>
          <a:xfrm>
            <a:off x="276225" y="632460"/>
            <a:ext cx="542290" cy="5181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800" b="1"/>
              <a:t>1</a:t>
            </a:r>
            <a:endParaRPr lang="en-US" altLang="en-GB" sz="2800" b="1"/>
          </a:p>
        </p:txBody>
      </p:sp>
      <p:sp>
        <p:nvSpPr>
          <p:cNvPr id="19" name="Oval 18"/>
          <p:cNvSpPr/>
          <p:nvPr/>
        </p:nvSpPr>
        <p:spPr>
          <a:xfrm>
            <a:off x="5649595" y="5353050"/>
            <a:ext cx="542290" cy="5181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800" b="1"/>
              <a:t>8</a:t>
            </a:r>
            <a:endParaRPr lang="en-US" altLang="en-GB" sz="28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7144"/>
            <a:ext cx="12268200" cy="521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Pioneering Efficient and Patient-Centric Healthcare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1091446" y="4859060"/>
            <a:ext cx="12745164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HealthBooker stands as a testament to modern healthcare innovation, effectively addressing critical challenges through a cloud-native approach. By significantly reducing administrative overhead and centralizing patient data, we are not just building a system; we are enhancing the quality of care and optimizing clinic operations using cloud best practices.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635818"/>
            <a:ext cx="22860" cy="1399103"/>
          </a:xfrm>
          <a:prstGeom prst="rect">
            <a:avLst/>
          </a:prstGeom>
          <a:solidFill>
            <a:srgbClr val="007EBD"/>
          </a:solidFill>
        </p:spPr>
      </p:sp>
      <p:sp>
        <p:nvSpPr>
          <p:cNvPr id="6" name="Text 3"/>
          <p:cNvSpPr/>
          <p:nvPr/>
        </p:nvSpPr>
        <p:spPr>
          <a:xfrm>
            <a:off x="793790" y="6258163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This project demonstrates a robust and scalable solution poised to transform how clinics manage patient interactions and health records, setting a new standard for efficiency and patient satisfaction.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0942"/>
            <a:ext cx="7556421" cy="1042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Executive Summary: Empowering Healthcare with HealthBooker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93790" y="2210633"/>
            <a:ext cx="3679031" cy="2474833"/>
          </a:xfrm>
          <a:prstGeom prst="roundRect">
            <a:avLst>
              <a:gd name="adj" fmla="val 443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0930" y="2210633"/>
            <a:ext cx="91440" cy="2474833"/>
          </a:xfrm>
          <a:prstGeom prst="roundRect">
            <a:avLst>
              <a:gd name="adj" fmla="val 91163"/>
            </a:avLst>
          </a:prstGeom>
          <a:solidFill>
            <a:srgbClr val="007EBD"/>
          </a:solidFill>
        </p:spPr>
      </p:sp>
      <p:sp>
        <p:nvSpPr>
          <p:cNvPr id="6" name="Text 3"/>
          <p:cNvSpPr/>
          <p:nvPr/>
        </p:nvSpPr>
        <p:spPr>
          <a:xfrm>
            <a:off x="1083588" y="2431852"/>
            <a:ext cx="2604968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Integrated Portals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83588" y="2876550"/>
            <a:ext cx="3168015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HealthBooker offers comprehensive patient and provider portals for streamlined online booking and centralized health record management.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1179" y="2210633"/>
            <a:ext cx="3679031" cy="2474833"/>
          </a:xfrm>
          <a:prstGeom prst="roundRect">
            <a:avLst>
              <a:gd name="adj" fmla="val 443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8319" y="2210633"/>
            <a:ext cx="91440" cy="2474833"/>
          </a:xfrm>
          <a:prstGeom prst="roundRect">
            <a:avLst>
              <a:gd name="adj" fmla="val 91163"/>
            </a:avLst>
          </a:prstGeom>
          <a:solidFill>
            <a:srgbClr val="007EBD"/>
          </a:solidFill>
        </p:spPr>
      </p:sp>
      <p:sp>
        <p:nvSpPr>
          <p:cNvPr id="10" name="Text 7"/>
          <p:cNvSpPr/>
          <p:nvPr/>
        </p:nvSpPr>
        <p:spPr>
          <a:xfrm>
            <a:off x="4960977" y="2431852"/>
            <a:ext cx="3159085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Cloud-Native </a:t>
            </a:r>
            <a:endParaRPr lang="en-US" sz="2050" b="1" dirty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960977" y="3194050"/>
            <a:ext cx="3168015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Built on AWS, our solution is cloud-native, ensuring high security, exceptional scalability, and robust performance.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93790" y="4883825"/>
            <a:ext cx="3679031" cy="2474833"/>
          </a:xfrm>
          <a:prstGeom prst="roundRect">
            <a:avLst>
              <a:gd name="adj" fmla="val 443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70930" y="4883825"/>
            <a:ext cx="91440" cy="2474833"/>
          </a:xfrm>
          <a:prstGeom prst="roundRect">
            <a:avLst>
              <a:gd name="adj" fmla="val 91163"/>
            </a:avLst>
          </a:prstGeom>
          <a:solidFill>
            <a:srgbClr val="007EBD"/>
          </a:solidFill>
        </p:spPr>
      </p:sp>
      <p:sp>
        <p:nvSpPr>
          <p:cNvPr id="14" name="Text 11"/>
          <p:cNvSpPr/>
          <p:nvPr/>
        </p:nvSpPr>
        <p:spPr>
          <a:xfrm>
            <a:off x="1083588" y="5105043"/>
            <a:ext cx="3115151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Transformative Outcome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83588" y="5549741"/>
            <a:ext cx="3168015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system aims to significantly reduce administrative time, boost patient engagement, and enhance the quality of clinical decision-making.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8730"/>
            <a:ext cx="12693253" cy="521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Current Healthcare Landscape: Problems HealthBooker Solves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86583"/>
            <a:ext cx="3074670" cy="19002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85178"/>
            <a:ext cx="3074670" cy="6512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Administrative Burden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93790" y="5055513"/>
            <a:ext cx="3074670" cy="1905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Healthcare facilities are often overwhelmed by manual scheduling, paper-based record keeping, and repetitive administrative tasks, leading to inefficiencies and staff burnout.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67" y="2186583"/>
            <a:ext cx="3074670" cy="19002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6467" y="4285178"/>
            <a:ext cx="2956798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Fragmented Patient </a:t>
            </a:r>
            <a:endParaRPr lang="en-US" sz="2050" b="1" dirty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4115832" y="5054997"/>
            <a:ext cx="3074670" cy="1905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Patient information is frequently scattered across disparate systems and physical files, making it challenging for providers to access a complete and accurate health history.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2186583"/>
            <a:ext cx="3074670" cy="19002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9144" y="4285178"/>
            <a:ext cx="3074670" cy="6512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Suboptimal Patient Experience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39144" y="5055513"/>
            <a:ext cx="3074670" cy="1905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Without online booking options and easy access to personal health records, patients often face inconvenience, delays, and a lack of transparency in their healthcare journey.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821" y="2186583"/>
            <a:ext cx="3074789" cy="190035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61821" y="4285298"/>
            <a:ext cx="3074789" cy="6512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Legacy System Challenges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0761821" y="5055632"/>
            <a:ext cx="3074789" cy="1905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Many existing systems suffer from scalability limitations and reliability issues, struggling to meet the demands of growing patient populations and modern healthcare needs.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726" y="490538"/>
            <a:ext cx="7733348" cy="92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Objectives: Crafting a Seamless Healthcare Future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191726" y="1680567"/>
            <a:ext cx="705326" cy="1593890"/>
          </a:xfrm>
          <a:prstGeom prst="roundRect">
            <a:avLst>
              <a:gd name="adj" fmla="val 360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2111" y="2345174"/>
            <a:ext cx="264438" cy="2644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73384" y="1856899"/>
            <a:ext cx="2314337" cy="2893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Workflow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073384" y="2251948"/>
            <a:ext cx="6851690" cy="8461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significantly reduce front-desk workload, minimize administrative overhead, and decrease patient no-show rates through automated scheduling and reminders.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191726" y="3450788"/>
            <a:ext cx="705326" cy="1311831"/>
          </a:xfrm>
          <a:prstGeom prst="roundRect">
            <a:avLst>
              <a:gd name="adj" fmla="val 360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2111" y="3974425"/>
            <a:ext cx="264438" cy="2644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73384" y="3627120"/>
            <a:ext cx="2503765" cy="2893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Patient Access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7073384" y="4022169"/>
            <a:ext cx="6851690" cy="5641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empower patients with convenient online booking capabilities and secure access to their personal health records anytime, anywhere.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6191726" y="4938951"/>
            <a:ext cx="705326" cy="1311831"/>
          </a:xfrm>
          <a:prstGeom prst="roundRect">
            <a:avLst>
              <a:gd name="adj" fmla="val 360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2111" y="5462588"/>
            <a:ext cx="264438" cy="2644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73384" y="5115282"/>
            <a:ext cx="2519362" cy="2893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 Clinical Data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7073384" y="5510332"/>
            <a:ext cx="6851690" cy="5641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provide healthcare providers with a unified, comprehensive view of patient data, facilitating better-informed clinical decisions and care coordination.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6191726" y="6427113"/>
            <a:ext cx="705326" cy="1311831"/>
          </a:xfrm>
          <a:prstGeom prst="roundRect">
            <a:avLst>
              <a:gd name="adj" fmla="val 360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2111" y="6950750"/>
            <a:ext cx="264438" cy="26443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73384" y="6603444"/>
            <a:ext cx="3115508" cy="2893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Ensure Robust Infrastructure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7073384" y="6998494"/>
            <a:ext cx="6851690" cy="5641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 deploy a highly secure, scalable, and continuously available cloud-based solution that meets industry standards for reliability and data protection.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303"/>
            <a:ext cx="9700022" cy="521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HealthBooker: Key Features for Modern Healthcare</a:t>
            </a:r>
            <a:endParaRPr lang="en-US" sz="3250" dirty="0"/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793790" y="2012633"/>
            <a:ext cx="6422231" cy="2253496"/>
          </a:xfrm>
          <a:prstGeom prst="roundRect">
            <a:avLst>
              <a:gd name="adj" fmla="val 4869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4" name="Shape 2"/>
          <p:cNvSpPr/>
          <p:nvPr>
            <p:custDataLst>
              <p:tags r:id="rId2"/>
            </p:custDataLst>
          </p:nvPr>
        </p:nvSpPr>
        <p:spPr>
          <a:xfrm>
            <a:off x="793790" y="198977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007EBD"/>
          </a:solidFill>
        </p:spPr>
      </p:sp>
      <p:sp>
        <p:nvSpPr>
          <p:cNvPr id="5" name="Shape 3"/>
          <p:cNvSpPr/>
          <p:nvPr>
            <p:custDataLst>
              <p:tags r:id="rId3"/>
            </p:custDataLst>
          </p:nvPr>
        </p:nvSpPr>
        <p:spPr>
          <a:xfrm>
            <a:off x="3707249" y="171497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07EBD"/>
          </a:solidFill>
        </p:spPr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3885843" y="1863804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1015008" y="2508766"/>
            <a:ext cx="2734151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Patient Portal</a:t>
            </a:r>
            <a:endParaRPr lang="en-US" sz="2050" dirty="0"/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1015008" y="2953464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Effortless online appointment booking and rescheduling.</a:t>
            </a:r>
            <a:endParaRPr lang="en-US" sz="1550" dirty="0"/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1015008" y="3340418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Automated appointment reminders via SMS and email.</a:t>
            </a:r>
            <a:endParaRPr lang="en-US" sz="1550" dirty="0"/>
          </a:p>
        </p:txBody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1015008" y="3727371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Secure access to personal medical history and lab results.</a:t>
            </a:r>
            <a:endParaRPr lang="en-US" sz="1550" dirty="0"/>
          </a:p>
        </p:txBody>
      </p:sp>
      <p:sp>
        <p:nvSpPr>
          <p:cNvPr id="11" name="Shape 9"/>
          <p:cNvSpPr/>
          <p:nvPr>
            <p:custDataLst>
              <p:tags r:id="rId9"/>
            </p:custDataLst>
          </p:nvPr>
        </p:nvSpPr>
        <p:spPr>
          <a:xfrm>
            <a:off x="7414379" y="2012633"/>
            <a:ext cx="6422231" cy="2253496"/>
          </a:xfrm>
          <a:prstGeom prst="roundRect">
            <a:avLst>
              <a:gd name="adj" fmla="val 4869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12" name="Shape 10"/>
          <p:cNvSpPr/>
          <p:nvPr>
            <p:custDataLst>
              <p:tags r:id="rId10"/>
            </p:custDataLst>
          </p:nvPr>
        </p:nvSpPr>
        <p:spPr>
          <a:xfrm>
            <a:off x="7414379" y="198977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007EBD"/>
          </a:solidFill>
        </p:spPr>
      </p:sp>
      <p:sp>
        <p:nvSpPr>
          <p:cNvPr id="13" name="Shape 11"/>
          <p:cNvSpPr/>
          <p:nvPr>
            <p:custDataLst>
              <p:tags r:id="rId11"/>
            </p:custDataLst>
          </p:nvPr>
        </p:nvSpPr>
        <p:spPr>
          <a:xfrm>
            <a:off x="10327838" y="171497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07EBD"/>
          </a:solidFill>
        </p:spPr>
      </p:sp>
      <p:sp>
        <p:nvSpPr>
          <p:cNvPr id="14" name="Text 12"/>
          <p:cNvSpPr/>
          <p:nvPr>
            <p:custDataLst>
              <p:tags r:id="rId12"/>
            </p:custDataLst>
          </p:nvPr>
        </p:nvSpPr>
        <p:spPr>
          <a:xfrm>
            <a:off x="10506432" y="1863804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3"/>
          <p:cNvSpPr/>
          <p:nvPr>
            <p:custDataLst>
              <p:tags r:id="rId13"/>
            </p:custDataLst>
          </p:nvPr>
        </p:nvSpPr>
        <p:spPr>
          <a:xfrm>
            <a:off x="7635597" y="2508766"/>
            <a:ext cx="3744754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Provider Portal</a:t>
            </a:r>
            <a:endParaRPr lang="en-US" sz="2050" dirty="0"/>
          </a:p>
        </p:txBody>
      </p:sp>
      <p:sp>
        <p:nvSpPr>
          <p:cNvPr id="16" name="Text 14"/>
          <p:cNvSpPr/>
          <p:nvPr>
            <p:custDataLst>
              <p:tags r:id="rId14"/>
            </p:custDataLst>
          </p:nvPr>
        </p:nvSpPr>
        <p:spPr>
          <a:xfrm>
            <a:off x="7635597" y="2953464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Centralized appointment management and scheduling tools.</a:t>
            </a:r>
            <a:endParaRPr lang="en-US" sz="1550" dirty="0"/>
          </a:p>
        </p:txBody>
      </p:sp>
      <p:sp>
        <p:nvSpPr>
          <p:cNvPr id="17" name="Text 15"/>
          <p:cNvSpPr/>
          <p:nvPr>
            <p:custDataLst>
              <p:tags r:id="rId15"/>
            </p:custDataLst>
          </p:nvPr>
        </p:nvSpPr>
        <p:spPr>
          <a:xfrm>
            <a:off x="7635597" y="3340418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Detailed patient timelines with visit history and notes.</a:t>
            </a:r>
            <a:endParaRPr lang="en-US" sz="1550" dirty="0"/>
          </a:p>
        </p:txBody>
      </p:sp>
      <p:sp>
        <p:nvSpPr>
          <p:cNvPr id="18" name="Text 16"/>
          <p:cNvSpPr/>
          <p:nvPr>
            <p:custDataLst>
              <p:tags r:id="rId16"/>
            </p:custDataLst>
          </p:nvPr>
        </p:nvSpPr>
        <p:spPr>
          <a:xfrm>
            <a:off x="7635597" y="3727371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Efficient entry and management of clinical notes.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93790" y="4762143"/>
            <a:ext cx="6422231" cy="2571036"/>
          </a:xfrm>
          <a:prstGeom prst="roundRect">
            <a:avLst>
              <a:gd name="adj" fmla="val 4268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20" name="Shape 18"/>
          <p:cNvSpPr/>
          <p:nvPr>
            <p:custDataLst>
              <p:tags r:id="rId17"/>
            </p:custDataLst>
          </p:nvPr>
        </p:nvSpPr>
        <p:spPr>
          <a:xfrm>
            <a:off x="793790" y="473928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007EBD"/>
          </a:solidFill>
        </p:spPr>
      </p:sp>
      <p:sp>
        <p:nvSpPr>
          <p:cNvPr id="21" name="Shape 19"/>
          <p:cNvSpPr/>
          <p:nvPr>
            <p:custDataLst>
              <p:tags r:id="rId18"/>
            </p:custDataLst>
          </p:nvPr>
        </p:nvSpPr>
        <p:spPr>
          <a:xfrm>
            <a:off x="3707249" y="446448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07EBD"/>
          </a:solidFill>
        </p:spPr>
      </p:sp>
      <p:sp>
        <p:nvSpPr>
          <p:cNvPr id="22" name="Text 20"/>
          <p:cNvSpPr/>
          <p:nvPr>
            <p:custDataLst>
              <p:tags r:id="rId19"/>
            </p:custDataLst>
          </p:nvPr>
        </p:nvSpPr>
        <p:spPr>
          <a:xfrm>
            <a:off x="3885843" y="4613315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50" dirty="0"/>
          </a:p>
        </p:txBody>
      </p:sp>
      <p:sp>
        <p:nvSpPr>
          <p:cNvPr id="23" name="Text 21"/>
          <p:cNvSpPr/>
          <p:nvPr>
            <p:custDataLst>
              <p:tags r:id="rId20"/>
            </p:custDataLst>
          </p:nvPr>
        </p:nvSpPr>
        <p:spPr>
          <a:xfrm>
            <a:off x="1015008" y="5258276"/>
            <a:ext cx="3249930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Security &amp; Auditing</a:t>
            </a:r>
            <a:endParaRPr lang="en-US" sz="2050" dirty="0"/>
          </a:p>
        </p:txBody>
      </p:sp>
      <p:sp>
        <p:nvSpPr>
          <p:cNvPr id="24" name="Text 22"/>
          <p:cNvSpPr/>
          <p:nvPr>
            <p:custDataLst>
              <p:tags r:id="rId21"/>
            </p:custDataLst>
          </p:nvPr>
        </p:nvSpPr>
        <p:spPr>
          <a:xfrm>
            <a:off x="1015008" y="5702975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Granular role-based access control for data integrity.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1015008" y="6089928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Detailed audit logging for all system interactions.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1015008" y="6476881"/>
            <a:ext cx="597979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Traceability features ensuring accountability and compliance.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414379" y="4762143"/>
            <a:ext cx="6422231" cy="2571036"/>
          </a:xfrm>
          <a:prstGeom prst="roundRect">
            <a:avLst>
              <a:gd name="adj" fmla="val 4268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28" name="Shape 26"/>
          <p:cNvSpPr/>
          <p:nvPr>
            <p:custDataLst>
              <p:tags r:id="rId22"/>
            </p:custDataLst>
          </p:nvPr>
        </p:nvSpPr>
        <p:spPr>
          <a:xfrm>
            <a:off x="7414379" y="473928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007EBD"/>
          </a:solidFill>
        </p:spPr>
      </p:sp>
      <p:sp>
        <p:nvSpPr>
          <p:cNvPr id="29" name="Shape 27"/>
          <p:cNvSpPr/>
          <p:nvPr>
            <p:custDataLst>
              <p:tags r:id="rId23"/>
            </p:custDataLst>
          </p:nvPr>
        </p:nvSpPr>
        <p:spPr>
          <a:xfrm>
            <a:off x="10327838" y="446448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07EBD"/>
          </a:solidFill>
        </p:spPr>
      </p:sp>
      <p:sp>
        <p:nvSpPr>
          <p:cNvPr id="30" name="Text 28"/>
          <p:cNvSpPr/>
          <p:nvPr>
            <p:custDataLst>
              <p:tags r:id="rId24"/>
            </p:custDataLst>
          </p:nvPr>
        </p:nvSpPr>
        <p:spPr>
          <a:xfrm>
            <a:off x="10506432" y="4613315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850" dirty="0"/>
          </a:p>
        </p:txBody>
      </p:sp>
      <p:sp>
        <p:nvSpPr>
          <p:cNvPr id="31" name="Text 29"/>
          <p:cNvSpPr/>
          <p:nvPr>
            <p:custDataLst>
              <p:tags r:id="rId25"/>
            </p:custDataLst>
          </p:nvPr>
        </p:nvSpPr>
        <p:spPr>
          <a:xfrm>
            <a:off x="7635597" y="5258276"/>
            <a:ext cx="3790593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Notifications &amp; Analytics</a:t>
            </a:r>
            <a:endParaRPr lang="en-US" sz="2050" dirty="0"/>
          </a:p>
        </p:txBody>
      </p:sp>
      <p:sp>
        <p:nvSpPr>
          <p:cNvPr id="32" name="Text 30"/>
          <p:cNvSpPr/>
          <p:nvPr>
            <p:custDataLst>
              <p:tags r:id="rId26"/>
            </p:custDataLst>
          </p:nvPr>
        </p:nvSpPr>
        <p:spPr>
          <a:xfrm>
            <a:off x="7635597" y="5702975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Configurable notification system for various events.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635597" y="6089928"/>
            <a:ext cx="597979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Basic dashboards offering insights into appointments and patient data trends.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7635597" y="6794421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Tools for operational efficiency monitoring.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30962"/>
            <a:ext cx="10602635" cy="521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HealthBooker Architecture: A Robust Cloud Foundation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793790" y="3749635"/>
            <a:ext cx="995363" cy="373142"/>
          </a:xfrm>
          <a:prstGeom prst="roundRect">
            <a:avLst>
              <a:gd name="adj" fmla="val 17872"/>
            </a:avLst>
          </a:prstGeom>
          <a:solidFill>
            <a:srgbClr val="CCEEFF"/>
          </a:solidFill>
        </p:spPr>
      </p:sp>
      <p:sp>
        <p:nvSpPr>
          <p:cNvPr id="4" name="Text 2"/>
          <p:cNvSpPr/>
          <p:nvPr/>
        </p:nvSpPr>
        <p:spPr>
          <a:xfrm>
            <a:off x="912852" y="3809167"/>
            <a:ext cx="757238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PROBLEM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1888331" y="3749635"/>
            <a:ext cx="1115258" cy="373142"/>
          </a:xfrm>
          <a:prstGeom prst="roundRect">
            <a:avLst>
              <a:gd name="adj" fmla="val 17872"/>
            </a:avLst>
          </a:prstGeom>
          <a:solidFill>
            <a:srgbClr val="CCEEFF"/>
          </a:solidFill>
        </p:spPr>
      </p:sp>
      <p:sp>
        <p:nvSpPr>
          <p:cNvPr id="6" name="Text 4"/>
          <p:cNvSpPr/>
          <p:nvPr/>
        </p:nvSpPr>
        <p:spPr>
          <a:xfrm>
            <a:off x="2007394" y="3809167"/>
            <a:ext cx="877133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OBJECTIVE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4346019"/>
            <a:ext cx="1304282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backend utilizes a resilient REST API with Auto Scaling EC2 instances behind an Application Load Balancer for high availability. Data is stored in Amazon DynamoDB, providing a serverless, low-latency database solution. User identity and roles are securely managed via Amazon Cognito.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8154" y="0"/>
            <a:ext cx="987397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2555"/>
            <a:ext cx="10968514" cy="521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Summary: Bringing HealthBooker to Life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93790" y="2310408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624733"/>
            <a:ext cx="6422231" cy="22860"/>
          </a:xfrm>
          <a:prstGeom prst="rect">
            <a:avLst/>
          </a:prstGeom>
          <a:solidFill>
            <a:srgbClr val="007EBD"/>
          </a:solidFill>
        </p:spPr>
      </p:sp>
      <p:sp>
        <p:nvSpPr>
          <p:cNvPr id="5" name="Text 3"/>
          <p:cNvSpPr/>
          <p:nvPr/>
        </p:nvSpPr>
        <p:spPr>
          <a:xfrm>
            <a:off x="793790" y="2769632"/>
            <a:ext cx="2743795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Development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93790" y="3214330"/>
            <a:ext cx="642223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Developed using React, creating a responsive single-page application (SPA) for both the Patient and Provider Portals, ensuring a consistent user experience across devices.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14379" y="2310408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2624733"/>
            <a:ext cx="6422231" cy="22860"/>
          </a:xfrm>
          <a:prstGeom prst="rect">
            <a:avLst/>
          </a:prstGeom>
          <a:solidFill>
            <a:srgbClr val="007EBD"/>
          </a:solidFill>
        </p:spPr>
      </p:sp>
      <p:sp>
        <p:nvSpPr>
          <p:cNvPr id="9" name="Text 7"/>
          <p:cNvSpPr/>
          <p:nvPr/>
        </p:nvSpPr>
        <p:spPr>
          <a:xfrm>
            <a:off x="7414379" y="2769632"/>
            <a:ext cx="2604968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&amp; API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414379" y="3214330"/>
            <a:ext cx="642223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 robust Node.js/Express API serves as the backend, deployed to AWS EC2 instances managed by Auto Scaling Groups for dynamic load handling and high availability.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451413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4828461"/>
            <a:ext cx="6422231" cy="22860"/>
          </a:xfrm>
          <a:prstGeom prst="rect">
            <a:avLst/>
          </a:prstGeom>
          <a:solidFill>
            <a:srgbClr val="007EBD"/>
          </a:solidFill>
        </p:spPr>
      </p:sp>
      <p:sp>
        <p:nvSpPr>
          <p:cNvPr id="13" name="Text 11"/>
          <p:cNvSpPr/>
          <p:nvPr/>
        </p:nvSpPr>
        <p:spPr>
          <a:xfrm>
            <a:off x="793790" y="4973360"/>
            <a:ext cx="2706053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Management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93790" y="5418058"/>
            <a:ext cx="642223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Leveraged Amazon DynamoDB, a NoSQL database, with a carefully designed partition key strategy to ensure efficient retrieval and storage of patient records, optimizing performance and scalability.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4379" y="451413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4828461"/>
            <a:ext cx="6422231" cy="22860"/>
          </a:xfrm>
          <a:prstGeom prst="rect">
            <a:avLst/>
          </a:prstGeom>
          <a:solidFill>
            <a:srgbClr val="007EBD"/>
          </a:solidFill>
        </p:spPr>
      </p:sp>
      <p:sp>
        <p:nvSpPr>
          <p:cNvPr id="17" name="Text 15"/>
          <p:cNvSpPr/>
          <p:nvPr/>
        </p:nvSpPr>
        <p:spPr>
          <a:xfrm>
            <a:off x="7414379" y="4973360"/>
            <a:ext cx="3118247" cy="325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Authentication &amp; Security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414379" y="5418058"/>
            <a:ext cx="6422231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Implemented Amazon Cognito for secure user authentication and authorization. Role-based access control (RBAC) and secure JSON Web Token (JWT) flows protect sensitive data and restrict access based on user roles.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070" y="385048"/>
            <a:ext cx="7019330" cy="3675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&amp; Resilience: Safeguarding Healthcare Data</a:t>
            </a:r>
            <a:endParaRPr lang="en-US" sz="2300" dirty="0"/>
          </a:p>
        </p:txBody>
      </p:sp>
      <p:sp>
        <p:nvSpPr>
          <p:cNvPr id="4" name="Shape 1"/>
          <p:cNvSpPr/>
          <p:nvPr/>
        </p:nvSpPr>
        <p:spPr>
          <a:xfrm>
            <a:off x="560070" y="962620"/>
            <a:ext cx="8023860" cy="1616988"/>
          </a:xfrm>
          <a:prstGeom prst="roundRect">
            <a:avLst>
              <a:gd name="adj" fmla="val 363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7708" y="1110258"/>
            <a:ext cx="420053" cy="420053"/>
          </a:xfrm>
          <a:prstGeom prst="roundRect">
            <a:avLst>
              <a:gd name="adj" fmla="val 21766505"/>
            </a:avLst>
          </a:prstGeom>
          <a:solidFill>
            <a:srgbClr val="007EBD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98" y="1225748"/>
            <a:ext cx="188952" cy="1889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7708" y="1670328"/>
            <a:ext cx="2612231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Authentication &amp; RBAC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07708" y="1984058"/>
            <a:ext cx="7728585" cy="447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Authentication and Role-Based Access Control (RBAC) are meticulously managed through Amazon Cognito, ensuring only authorized personnel access relevant data.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560070" y="2719626"/>
            <a:ext cx="8023860" cy="1616988"/>
          </a:xfrm>
          <a:prstGeom prst="roundRect">
            <a:avLst>
              <a:gd name="adj" fmla="val 363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07708" y="2867263"/>
            <a:ext cx="420053" cy="420053"/>
          </a:xfrm>
          <a:prstGeom prst="roundRect">
            <a:avLst>
              <a:gd name="adj" fmla="val 21766505"/>
            </a:avLst>
          </a:prstGeom>
          <a:solidFill>
            <a:srgbClr val="007EBD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198" y="2982754"/>
            <a:ext cx="188952" cy="18895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7708" y="3427333"/>
            <a:ext cx="2286000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Encrypted Communication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707708" y="3741063"/>
            <a:ext cx="7728585" cy="447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All data in transit is secured using HTTPS, with TLS termination handled by the Application Load Balancer (ALB), protecting against eavesdropping and tampering.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560070" y="4476631"/>
            <a:ext cx="8023860" cy="1616988"/>
          </a:xfrm>
          <a:prstGeom prst="roundRect">
            <a:avLst>
              <a:gd name="adj" fmla="val 363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07708" y="4624268"/>
            <a:ext cx="420053" cy="420053"/>
          </a:xfrm>
          <a:prstGeom prst="roundRect">
            <a:avLst>
              <a:gd name="adj" fmla="val 21766505"/>
            </a:avLst>
          </a:prstGeom>
          <a:solidFill>
            <a:srgbClr val="007EBD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98" y="4739759"/>
            <a:ext cx="188952" cy="1889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7708" y="5184338"/>
            <a:ext cx="1980843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 &amp; Durability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07708" y="5498068"/>
            <a:ext cx="7728585" cy="447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Auto Scaling Groups dynamically adjust resources to handle peak loads, while Amazon DynamoDB ensures data durability and high availability through its distributed architecture.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560070" y="6233636"/>
            <a:ext cx="8023860" cy="1616988"/>
          </a:xfrm>
          <a:prstGeom prst="roundRect">
            <a:avLst>
              <a:gd name="adj" fmla="val 363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07708" y="6381274"/>
            <a:ext cx="420053" cy="420053"/>
          </a:xfrm>
          <a:prstGeom prst="roundRect">
            <a:avLst>
              <a:gd name="adj" fmla="val 21766505"/>
            </a:avLst>
          </a:prstGeom>
          <a:solidFill>
            <a:srgbClr val="007EBD"/>
          </a:solidFill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198" y="6496764"/>
            <a:ext cx="188952" cy="18895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07708" y="6941344"/>
            <a:ext cx="2861548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Disaster Recovery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707708" y="7255073"/>
            <a:ext cx="7728585" cy="447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 robust disaster recovery plan is in place, including Point-in-Time Recovery and cross-region replication for DynamoDB, guaranteeing data integrity and business continuity.</a:t>
            </a:r>
            <a:endParaRPr lang="en-US" sz="11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0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1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2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3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4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5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6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7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8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19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2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20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21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22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23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24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25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26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3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4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5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6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7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8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ags/tag9.xml><?xml version="1.0" encoding="utf-8"?>
<p:tagLst xmlns:p="http://schemas.openxmlformats.org/presentationml/2006/main">
  <p:tag name="KSO_WM_DIAGRAM_VIRTUALLY_FRAME" val="{&quot;height&quot;:339.0188188976378,&quot;left&quot;:62.50314960629921,&quot;top&quot;:135.03748031496065,&quot;width&quot;:1026.993700787401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5802</Words>
  <Application>WPS Presentation</Application>
  <PresentationFormat>On-screen Show (16:9)</PresentationFormat>
  <Paragraphs>184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Petrona Bold</vt:lpstr>
      <vt:lpstr>Segoe Print</vt:lpstr>
      <vt:lpstr>Petrona Bold</vt:lpstr>
      <vt:lpstr>Petrona Bold</vt:lpstr>
      <vt:lpstr>Inter</vt:lpstr>
      <vt:lpstr>Inter</vt:lpstr>
      <vt:lpstr>Inter</vt:lpstr>
      <vt:lpstr>Petrona Light</vt:lpstr>
      <vt:lpstr>Petrona Light</vt:lpstr>
      <vt:lpstr>Petrona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jamsh</cp:lastModifiedBy>
  <cp:revision>2</cp:revision>
  <dcterms:created xsi:type="dcterms:W3CDTF">2026-01-04T15:59:00Z</dcterms:created>
  <dcterms:modified xsi:type="dcterms:W3CDTF">2026-01-04T16:25:26Z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5DEC0B99C6B8406E8DC356ADD610A07E_12</vt:lpwstr>
  </property>
  <property fmtid="{D5CDD505-2E9C-101B-9397-08002B2CF9AE}" pid="3" name="KSOProductBuildVer">
    <vt:lpwstr>2057-12.2.0.23158</vt:lpwstr>
  </property>
</Properties>
</file>